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8"/>
  </p:notesMasterIdLst>
  <p:sldIdLst>
    <p:sldId id="256" r:id="rId3"/>
    <p:sldId id="257" r:id="rId4"/>
    <p:sldId id="261" r:id="rId5"/>
    <p:sldId id="260" r:id="rId6"/>
    <p:sldId id="259" r:id="rId7"/>
  </p:sldIdLst>
  <p:sldSz cx="9144000" cy="5143500" type="screen16x9"/>
  <p:notesSz cx="6858000" cy="9144000"/>
  <p:embeddedFontLst>
    <p:embeddedFont>
      <p:font typeface="Cambria" panose="02040503050406030204" pitchFamily="18" charset="0"/>
      <p:regular r:id="rId9"/>
      <p:bold r:id="rId10"/>
      <p:italic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AA9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3.fntdata"/><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font" Target="fonts/font1.fntdata"/><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68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1239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37251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hyperlink" Target="https://github.com/hafidzalawy" TargetMode="External"/><Relationship Id="rId4" Type="http://schemas.openxmlformats.org/officeDocument/2006/relationships/hyperlink" Target="http://www.linkedin.com/in/hafidz-alaw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hafidzalawy/Analyzing-eCommerce-Business-Performance-with-SQL/blob/master/Figure/Data%2BRelationship.p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hafidzalawy/Analyzing-eCommerce-Business-Performance-with-SQL/blob/master/Figure/ERD%20model%20PostgreSQL.PNG"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hyperlink" Target="https://github.com/hafidzalawy/Analyzing-eCommerce-Business-Performance-with-SQL/blob/master/Query/Query%20Task%2001.sq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80" b="1">
                <a:solidFill>
                  <a:schemeClr val="lt1"/>
                </a:solidFill>
              </a:rPr>
              <a:t>Analyzing eCommerce Business Performance with SQL</a:t>
            </a:r>
            <a:endParaRPr sz="3080" b="1">
              <a:solidFill>
                <a:schemeClr val="lt1"/>
              </a:solidFill>
            </a:endParaRPr>
          </a:p>
        </p:txBody>
      </p:sp>
      <p:sp>
        <p:nvSpPr>
          <p:cNvPr id="100" name="Google Shape;100;p25"/>
          <p:cNvSpPr txBox="1"/>
          <p:nvPr/>
        </p:nvSpPr>
        <p:spPr>
          <a:xfrm>
            <a:off x="6072174" y="679750"/>
            <a:ext cx="2872350" cy="9953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Cambria" panose="02040503050406030204" pitchFamily="18" charset="0"/>
                <a:ea typeface="Cambria" panose="02040503050406030204" pitchFamily="18" charset="0"/>
                <a:cs typeface="Dosis"/>
                <a:sym typeface="Dosis"/>
              </a:rPr>
              <a:t>Created by: </a:t>
            </a:r>
            <a:endParaRPr sz="1200" b="1" dirty="0">
              <a:latin typeface="Cambria" panose="02040503050406030204" pitchFamily="18" charset="0"/>
              <a:ea typeface="Cambria" panose="02040503050406030204" pitchFamily="18" charset="0"/>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Cambria" panose="02040503050406030204" pitchFamily="18" charset="0"/>
                <a:ea typeface="Cambria" panose="02040503050406030204" pitchFamily="18" charset="0"/>
                <a:cs typeface="Dosis"/>
                <a:sym typeface="Dosis"/>
              </a:rPr>
              <a:t>Hafidz Alawy</a:t>
            </a:r>
            <a:endParaRPr sz="1200" b="1" i="0" u="none" strike="noStrike" cap="none" dirty="0">
              <a:solidFill>
                <a:srgbClr val="000000"/>
              </a:solidFill>
              <a:latin typeface="Cambria" panose="02040503050406030204" pitchFamily="18" charset="0"/>
              <a:ea typeface="Cambria" panose="02040503050406030204" pitchFamily="18" charset="0"/>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Cambria" panose="02040503050406030204" pitchFamily="18" charset="0"/>
                <a:ea typeface="Cambria" panose="02040503050406030204" pitchFamily="18" charset="0"/>
                <a:cs typeface="Dosis"/>
                <a:sym typeface="Dosis"/>
              </a:rPr>
              <a:t>Hafidz.alawy54@gmail.com</a:t>
            </a:r>
            <a:endParaRPr sz="1200" dirty="0">
              <a:latin typeface="Cambria" panose="02040503050406030204" pitchFamily="18" charset="0"/>
              <a:ea typeface="Cambria" panose="02040503050406030204" pitchFamily="18" charset="0"/>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ID" sz="1200" dirty="0">
                <a:latin typeface="Cambria" panose="02040503050406030204" pitchFamily="18" charset="0"/>
                <a:ea typeface="Cambria" panose="02040503050406030204" pitchFamily="18" charset="0"/>
                <a:cs typeface="Dosis"/>
                <a:sym typeface="Dosis"/>
                <a:hlinkClick r:id="rId4"/>
              </a:rPr>
              <a:t>www.linkedin.com/in/hafidz-alawy/</a:t>
            </a:r>
            <a:endParaRPr lang="en-ID" sz="1200" dirty="0">
              <a:latin typeface="Cambria" panose="02040503050406030204" pitchFamily="18" charset="0"/>
              <a:ea typeface="Cambria" panose="02040503050406030204" pitchFamily="18" charset="0"/>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ID" sz="1200" dirty="0">
                <a:latin typeface="Cambria" panose="02040503050406030204" pitchFamily="18" charset="0"/>
                <a:ea typeface="Cambria" panose="02040503050406030204" pitchFamily="18" charset="0"/>
                <a:cs typeface="Dosis"/>
                <a:sym typeface="Dosis"/>
                <a:hlinkClick r:id="rId5"/>
              </a:rPr>
              <a:t>https://github.com/hafidzalawy</a:t>
            </a:r>
            <a:endParaRPr lang="en-ID" sz="1200" dirty="0">
              <a:latin typeface="Cambria" panose="02040503050406030204" pitchFamily="18" charset="0"/>
              <a:ea typeface="Cambria" panose="02040503050406030204" pitchFamily="18" charset="0"/>
              <a:cs typeface="Dosis"/>
              <a:sym typeface="Dosis"/>
            </a:endParaRPr>
          </a:p>
          <a:p>
            <a:pPr marL="0" marR="0" lvl="0" indent="0" algn="l" rtl="0">
              <a:lnSpc>
                <a:spcPct val="100000"/>
              </a:lnSpc>
              <a:spcBef>
                <a:spcPts val="0"/>
              </a:spcBef>
              <a:spcAft>
                <a:spcPts val="0"/>
              </a:spcAft>
              <a:buClr>
                <a:srgbClr val="000000"/>
              </a:buClr>
              <a:buSzPts val="1100"/>
              <a:buFont typeface="Arial"/>
              <a:buNone/>
            </a:pPr>
            <a:endParaRPr lang="en-ID" sz="1200" dirty="0">
              <a:latin typeface="Cambria" panose="02040503050406030204" pitchFamily="18" charset="0"/>
              <a:ea typeface="Cambria" panose="02040503050406030204" pitchFamily="18" charset="0"/>
              <a:cs typeface="Dosis"/>
              <a:sym typeface="Dosis"/>
            </a:endParaRPr>
          </a:p>
        </p:txBody>
      </p:sp>
      <p:sp>
        <p:nvSpPr>
          <p:cNvPr id="102" name="Google Shape;102;p25"/>
          <p:cNvSpPr txBox="1">
            <a:spLocks noGrp="1"/>
          </p:cNvSpPr>
          <p:nvPr>
            <p:ph type="subTitle" idx="1"/>
          </p:nvPr>
        </p:nvSpPr>
        <p:spPr>
          <a:xfrm>
            <a:off x="4572000" y="2165750"/>
            <a:ext cx="4372524"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217" dirty="0">
                <a:solidFill>
                  <a:schemeClr val="dk1"/>
                </a:solidFill>
                <a:latin typeface="Cambria" panose="02040503050406030204" pitchFamily="18" charset="0"/>
                <a:ea typeface="Cambria" panose="02040503050406030204" pitchFamily="18" charset="0"/>
                <a:cs typeface="Nunito"/>
                <a:sym typeface="Nunito"/>
              </a:rPr>
              <a:t>As a Geoscientist turned Data Scientist/Analyst, I have recently embarked on my journey in the fascinating world of data. With a strong passion for big data and its potential to transform industries. I am highly enthusiastic about leveraging my background in Geoscience to drive data-driven insights and solve complex problems.</a:t>
            </a:r>
          </a:p>
          <a:p>
            <a:pPr marL="0" lvl="0" indent="0" algn="just" rtl="0">
              <a:lnSpc>
                <a:spcPct val="95000"/>
              </a:lnSpc>
              <a:spcBef>
                <a:spcPts val="0"/>
              </a:spcBef>
              <a:spcAft>
                <a:spcPts val="1200"/>
              </a:spcAft>
              <a:buSzPts val="1018"/>
              <a:buNone/>
            </a:pPr>
            <a:r>
              <a:rPr lang="en-US" sz="1217" dirty="0">
                <a:solidFill>
                  <a:schemeClr val="dk1"/>
                </a:solidFill>
                <a:latin typeface="Cambria" panose="02040503050406030204" pitchFamily="18" charset="0"/>
                <a:ea typeface="Cambria" panose="02040503050406030204" pitchFamily="18" charset="0"/>
                <a:cs typeface="Nunito"/>
                <a:sym typeface="Nunito"/>
              </a:rPr>
              <a:t>I want to contribute my skills and passion for data to forward thinking that values innovation and includes data-driven decision-making. I welcome constructive feedback and criticism on my portfolio, as it will help me further improve my skills and continue to grow as a data scientist/analyst.</a:t>
            </a:r>
          </a:p>
        </p:txBody>
      </p:sp>
      <p:pic>
        <p:nvPicPr>
          <p:cNvPr id="3" name="Picture 2">
            <a:extLst>
              <a:ext uri="{FF2B5EF4-FFF2-40B4-BE49-F238E27FC236}">
                <a16:creationId xmlns:a16="http://schemas.microsoft.com/office/drawing/2014/main" id="{A318BCE0-020F-452E-A22E-BD0A769331C6}"/>
              </a:ext>
            </a:extLst>
          </p:cNvPr>
          <p:cNvPicPr>
            <a:picLocks noChangeAspect="1"/>
          </p:cNvPicPr>
          <p:nvPr/>
        </p:nvPicPr>
        <p:blipFill rotWithShape="1">
          <a:blip r:embed="rId6"/>
          <a:srcRect l="18800" t="3409" b="45699"/>
          <a:stretch/>
        </p:blipFill>
        <p:spPr>
          <a:xfrm>
            <a:off x="4572000" y="372234"/>
            <a:ext cx="1350957" cy="1531966"/>
          </a:xfrm>
          <a:prstGeom prst="ellipse">
            <a:avLst/>
          </a:prstGeom>
          <a:ln w="3175"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Overview</a:t>
            </a:r>
            <a:endParaRPr sz="2220" b="1">
              <a:solidFill>
                <a:schemeClr val="lt1"/>
              </a:solidFill>
            </a:endParaRPr>
          </a:p>
        </p:txBody>
      </p:sp>
      <p:sp>
        <p:nvSpPr>
          <p:cNvPr id="108" name="Google Shape;108;p26"/>
          <p:cNvSpPr txBox="1">
            <a:spLocks noGrp="1"/>
          </p:cNvSpPr>
          <p:nvPr>
            <p:ph type="body" idx="1"/>
          </p:nvPr>
        </p:nvSpPr>
        <p:spPr>
          <a:xfrm>
            <a:off x="311700" y="2571750"/>
            <a:ext cx="8520600" cy="1782437"/>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US" dirty="0">
                <a:solidFill>
                  <a:schemeClr val="dk1"/>
                </a:solidFill>
                <a:latin typeface="Cambria" panose="02040503050406030204" pitchFamily="18" charset="0"/>
                <a:ea typeface="Cambria" panose="02040503050406030204" pitchFamily="18" charset="0"/>
                <a:cs typeface="Dosis"/>
                <a:sym typeface="Dosis"/>
              </a:rPr>
              <a:t>on this occasion, I will analyze the business performance of an eCommerce company, taking into account several business metrics, by reviewing customer growth, product quality, and type of payment.</a:t>
            </a:r>
            <a:endParaRPr dirty="0">
              <a:solidFill>
                <a:schemeClr val="dk1"/>
              </a:solidFill>
              <a:latin typeface="Cambria" panose="02040503050406030204" pitchFamily="18" charset="0"/>
              <a:ea typeface="Cambria" panose="02040503050406030204" pitchFamily="18" charset="0"/>
              <a:cs typeface="Dosis"/>
              <a:sym typeface="Dosis"/>
            </a:endParaRPr>
          </a:p>
        </p:txBody>
      </p:sp>
      <p:sp>
        <p:nvSpPr>
          <p:cNvPr id="4" name="Google Shape;108;p26">
            <a:extLst>
              <a:ext uri="{FF2B5EF4-FFF2-40B4-BE49-F238E27FC236}">
                <a16:creationId xmlns:a16="http://schemas.microsoft.com/office/drawing/2014/main" id="{93720BD3-25C1-4A9F-871E-71EAB5E64B3A}"/>
              </a:ext>
            </a:extLst>
          </p:cNvPr>
          <p:cNvSpPr txBox="1">
            <a:spLocks/>
          </p:cNvSpPr>
          <p:nvPr/>
        </p:nvSpPr>
        <p:spPr>
          <a:xfrm>
            <a:off x="311700" y="907235"/>
            <a:ext cx="8520600" cy="1782437"/>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just">
              <a:spcAft>
                <a:spcPts val="1200"/>
              </a:spcAft>
              <a:buFont typeface="Arial"/>
              <a:buNone/>
            </a:pPr>
            <a:r>
              <a:rPr lang="en-US" dirty="0">
                <a:solidFill>
                  <a:schemeClr val="dk1"/>
                </a:solidFill>
                <a:latin typeface="Cambria" panose="02040503050406030204" pitchFamily="18" charset="0"/>
                <a:ea typeface="Cambria" panose="02040503050406030204" pitchFamily="18" charset="0"/>
                <a:cs typeface="Dosis"/>
                <a:sym typeface="Dosis"/>
              </a:rPr>
              <a:t>In today's highly competitive business landscape, analyzing the performance of an eCommerce business is critical to success and sustainable growth. This presentation will explore the importance of leveraging SQL (Structured Query Language) as a powerful tool for gaining actionable insights into eCommerce performance.</a:t>
            </a:r>
            <a:endParaRPr lang="en-ID" dirty="0">
              <a:solidFill>
                <a:schemeClr val="dk1"/>
              </a:solidFill>
              <a:latin typeface="Cambria" panose="02040503050406030204" pitchFamily="18" charset="0"/>
              <a:ea typeface="Cambria" panose="02040503050406030204" pitchFamily="18" charset="0"/>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80" b="1">
                <a:solidFill>
                  <a:schemeClr val="lt1"/>
                </a:solidFill>
              </a:rPr>
              <a:t>Analyzing eCommerce Business Performance with SQL</a:t>
            </a:r>
            <a:endParaRPr sz="3080" b="1">
              <a:solidFill>
                <a:schemeClr val="lt1"/>
              </a:solidFill>
            </a:endParaRPr>
          </a:p>
        </p:txBody>
      </p:sp>
      <p:sp>
        <p:nvSpPr>
          <p:cNvPr id="4" name="Subtitle 3">
            <a:extLst>
              <a:ext uri="{FF2B5EF4-FFF2-40B4-BE49-F238E27FC236}">
                <a16:creationId xmlns:a16="http://schemas.microsoft.com/office/drawing/2014/main" id="{E9662276-1A7D-4EEC-B59E-40F61A993033}"/>
              </a:ext>
            </a:extLst>
          </p:cNvPr>
          <p:cNvSpPr>
            <a:spLocks noGrp="1"/>
          </p:cNvSpPr>
          <p:nvPr>
            <p:ph type="subTitle" idx="1"/>
          </p:nvPr>
        </p:nvSpPr>
        <p:spPr>
          <a:xfrm>
            <a:off x="4314825" y="1699131"/>
            <a:ext cx="4953000" cy="1745238"/>
          </a:xfrm>
        </p:spPr>
        <p:txBody>
          <a:bodyPr>
            <a:normAutofit/>
          </a:bodyPr>
          <a:lstStyle/>
          <a:p>
            <a:r>
              <a:rPr lang="en-US" sz="3600" b="1" dirty="0">
                <a:solidFill>
                  <a:srgbClr val="2AA9B2"/>
                </a:solidFill>
                <a:latin typeface="Cambria" panose="02040503050406030204" pitchFamily="18" charset="0"/>
                <a:ea typeface="Cambria" panose="02040503050406030204" pitchFamily="18" charset="0"/>
              </a:rPr>
              <a:t>Data </a:t>
            </a:r>
          </a:p>
          <a:p>
            <a:r>
              <a:rPr lang="en-US" sz="3600" b="1" dirty="0">
                <a:solidFill>
                  <a:srgbClr val="2AA9B2"/>
                </a:solidFill>
                <a:latin typeface="Cambria" panose="02040503050406030204" pitchFamily="18" charset="0"/>
                <a:ea typeface="Cambria" panose="02040503050406030204" pitchFamily="18" charset="0"/>
              </a:rPr>
              <a:t>Preparation</a:t>
            </a:r>
            <a:endParaRPr lang="en-ID" sz="3600" b="1" dirty="0">
              <a:solidFill>
                <a:srgbClr val="2AA9B2"/>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500965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723000" y="0"/>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Preparation</a:t>
            </a:r>
            <a:endParaRPr b="1" dirty="0"/>
          </a:p>
        </p:txBody>
      </p:sp>
      <p:sp>
        <p:nvSpPr>
          <p:cNvPr id="115" name="Google Shape;115;p27"/>
          <p:cNvSpPr txBox="1"/>
          <p:nvPr/>
        </p:nvSpPr>
        <p:spPr>
          <a:xfrm>
            <a:off x="4656000" y="4723753"/>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hlinkClick r:id="rId3"/>
              </a:rPr>
              <a:t>View or Download Schema here</a:t>
            </a:r>
            <a:endParaRPr sz="1100" dirty="0">
              <a:solidFill>
                <a:srgbClr val="000000"/>
              </a:solidFill>
            </a:endParaRPr>
          </a:p>
        </p:txBody>
      </p:sp>
      <p:sp>
        <p:nvSpPr>
          <p:cNvPr id="10" name="TextBox 9">
            <a:extLst>
              <a:ext uri="{FF2B5EF4-FFF2-40B4-BE49-F238E27FC236}">
                <a16:creationId xmlns:a16="http://schemas.microsoft.com/office/drawing/2014/main" id="{19A33F63-18A5-4198-9251-93FFE972EA6E}"/>
              </a:ext>
            </a:extLst>
          </p:cNvPr>
          <p:cNvSpPr txBox="1"/>
          <p:nvPr/>
        </p:nvSpPr>
        <p:spPr>
          <a:xfrm>
            <a:off x="4699060" y="804467"/>
            <a:ext cx="4488000" cy="307777"/>
          </a:xfrm>
          <a:prstGeom prst="rect">
            <a:avLst/>
          </a:prstGeom>
          <a:noFill/>
        </p:spPr>
        <p:txBody>
          <a:bodyPr wrap="square">
            <a:spAutoFit/>
          </a:bodyPr>
          <a:lstStyle/>
          <a:p>
            <a:pPr algn="ctr"/>
            <a:r>
              <a:rPr lang="en-ID" b="1" i="0" dirty="0">
                <a:solidFill>
                  <a:srgbClr val="404040"/>
                </a:solidFill>
                <a:effectLst/>
                <a:latin typeface="Cambria" panose="02040503050406030204" pitchFamily="18" charset="0"/>
                <a:ea typeface="Cambria" panose="02040503050406030204" pitchFamily="18" charset="0"/>
              </a:rPr>
              <a:t>Figure 1. </a:t>
            </a:r>
            <a:r>
              <a:rPr lang="en-ID" b="1" dirty="0">
                <a:solidFill>
                  <a:srgbClr val="404040"/>
                </a:solidFill>
                <a:latin typeface="Cambria" panose="02040503050406030204" pitchFamily="18" charset="0"/>
                <a:ea typeface="Cambria" panose="02040503050406030204" pitchFamily="18" charset="0"/>
              </a:rPr>
              <a:t>Data Relationship Schema</a:t>
            </a:r>
            <a:endParaRPr lang="en-ID" b="1" dirty="0">
              <a:latin typeface="Cambria" panose="02040503050406030204" pitchFamily="18" charset="0"/>
              <a:ea typeface="Cambria" panose="02040503050406030204" pitchFamily="18" charset="0"/>
            </a:endParaRPr>
          </a:p>
        </p:txBody>
      </p:sp>
      <p:pic>
        <p:nvPicPr>
          <p:cNvPr id="3" name="Picture 2">
            <a:extLst>
              <a:ext uri="{FF2B5EF4-FFF2-40B4-BE49-F238E27FC236}">
                <a16:creationId xmlns:a16="http://schemas.microsoft.com/office/drawing/2014/main" id="{9DE25C64-9852-4EEB-B995-DBBB945E346A}"/>
              </a:ext>
            </a:extLst>
          </p:cNvPr>
          <p:cNvPicPr>
            <a:picLocks noChangeAspect="1"/>
          </p:cNvPicPr>
          <p:nvPr/>
        </p:nvPicPr>
        <p:blipFill>
          <a:blip r:embed="rId4"/>
          <a:stretch>
            <a:fillRect/>
          </a:stretch>
        </p:blipFill>
        <p:spPr>
          <a:xfrm>
            <a:off x="4880344" y="1444805"/>
            <a:ext cx="4125433" cy="2740339"/>
          </a:xfrm>
          <a:prstGeom prst="rect">
            <a:avLst/>
          </a:prstGeom>
        </p:spPr>
      </p:pic>
      <p:sp>
        <p:nvSpPr>
          <p:cNvPr id="4" name="TextBox 3">
            <a:extLst>
              <a:ext uri="{FF2B5EF4-FFF2-40B4-BE49-F238E27FC236}">
                <a16:creationId xmlns:a16="http://schemas.microsoft.com/office/drawing/2014/main" id="{97051A84-D4FF-484A-9A3A-A58DF7B30F8B}"/>
              </a:ext>
            </a:extLst>
          </p:cNvPr>
          <p:cNvSpPr txBox="1"/>
          <p:nvPr/>
        </p:nvSpPr>
        <p:spPr>
          <a:xfrm>
            <a:off x="0" y="572700"/>
            <a:ext cx="4656000" cy="1443087"/>
          </a:xfrm>
          <a:prstGeom prst="rect">
            <a:avLst/>
          </a:prstGeom>
          <a:noFill/>
        </p:spPr>
        <p:txBody>
          <a:bodyPr wrap="square" rtlCol="0">
            <a:spAutoFit/>
          </a:bodyPr>
          <a:lstStyle/>
          <a:p>
            <a:pPr algn="just">
              <a:lnSpc>
                <a:spcPct val="150000"/>
              </a:lnSpc>
            </a:pPr>
            <a:r>
              <a:rPr lang="en-US" sz="1200" dirty="0">
                <a:latin typeface="Cambria" panose="02040503050406030204" pitchFamily="18" charset="0"/>
                <a:ea typeface="Cambria" panose="02040503050406030204" pitchFamily="18" charset="0"/>
              </a:rPr>
              <a:t>Before processing the data, the first step that needs to be done is to prepare the raw data so that it becomes structured data and is ready for processing. The datasets used in this project are 8 datasets which have a relationship with one another. Below are the steps for data preparation:</a:t>
            </a:r>
            <a:endParaRPr lang="en-ID" sz="1200" dirty="0">
              <a:latin typeface="Cambria" panose="02040503050406030204" pitchFamily="18" charset="0"/>
              <a:ea typeface="Cambria" panose="02040503050406030204" pitchFamily="18" charset="0"/>
            </a:endParaRPr>
          </a:p>
        </p:txBody>
      </p:sp>
      <p:sp>
        <p:nvSpPr>
          <p:cNvPr id="9" name="TextBox 8">
            <a:extLst>
              <a:ext uri="{FF2B5EF4-FFF2-40B4-BE49-F238E27FC236}">
                <a16:creationId xmlns:a16="http://schemas.microsoft.com/office/drawing/2014/main" id="{F10E8394-F26E-4E04-91E8-77811492E10A}"/>
              </a:ext>
            </a:extLst>
          </p:cNvPr>
          <p:cNvSpPr txBox="1"/>
          <p:nvPr/>
        </p:nvSpPr>
        <p:spPr>
          <a:xfrm>
            <a:off x="0" y="2377533"/>
            <a:ext cx="4711284" cy="2346220"/>
          </a:xfrm>
          <a:prstGeom prst="rect">
            <a:avLst/>
          </a:prstGeom>
          <a:noFill/>
        </p:spPr>
        <p:txBody>
          <a:bodyPr wrap="square" rtlCol="0">
            <a:spAutoFit/>
          </a:bodyPr>
          <a:lstStyle/>
          <a:p>
            <a:pPr marL="228600" lvl="1" indent="-228600" algn="just">
              <a:lnSpc>
                <a:spcPct val="150000"/>
              </a:lnSpc>
              <a:buFont typeface="+mj-lt"/>
              <a:buAutoNum type="arabicPeriod"/>
            </a:pPr>
            <a:r>
              <a:rPr lang="en-US" sz="1100" dirty="0">
                <a:solidFill>
                  <a:srgbClr val="24292F"/>
                </a:solidFill>
                <a:latin typeface="Cambria" panose="02040503050406030204" pitchFamily="18" charset="0"/>
                <a:ea typeface="Cambria" panose="02040503050406030204" pitchFamily="18" charset="0"/>
              </a:rPr>
              <a:t>Create a new database and its tables for the data that has been prepared by paying attention to the data type of each column.</a:t>
            </a:r>
          </a:p>
          <a:p>
            <a:pPr marL="228600" lvl="1" indent="-228600" algn="just">
              <a:lnSpc>
                <a:spcPct val="150000"/>
              </a:lnSpc>
              <a:buFont typeface="+mj-lt"/>
              <a:buAutoNum type="arabicPeriod"/>
            </a:pPr>
            <a:r>
              <a:rPr lang="en-US" sz="1100" dirty="0">
                <a:solidFill>
                  <a:srgbClr val="24292F"/>
                </a:solidFill>
                <a:latin typeface="Cambria" panose="02040503050406030204" pitchFamily="18" charset="0"/>
                <a:ea typeface="Cambria" panose="02040503050406030204" pitchFamily="18" charset="0"/>
              </a:rPr>
              <a:t>Importing csv data into the database by paying attention to the dataset storage path.</a:t>
            </a:r>
          </a:p>
          <a:p>
            <a:pPr marL="228600" lvl="1" indent="-228600" algn="just">
              <a:lnSpc>
                <a:spcPct val="150000"/>
              </a:lnSpc>
              <a:buFont typeface="+mj-lt"/>
              <a:buAutoNum type="arabicPeriod"/>
            </a:pPr>
            <a:r>
              <a:rPr lang="en-US" sz="1100" dirty="0">
                <a:solidFill>
                  <a:srgbClr val="24292F"/>
                </a:solidFill>
                <a:latin typeface="Cambria" panose="02040503050406030204" pitchFamily="18" charset="0"/>
                <a:ea typeface="Cambria" panose="02040503050406030204" pitchFamily="18" charset="0"/>
              </a:rPr>
              <a:t>Create entity relationships between tables, based on the schema in Figure 1. Data Relationship.</a:t>
            </a:r>
          </a:p>
          <a:p>
            <a:pPr marL="228600" lvl="1" indent="-228600" algn="just">
              <a:lnSpc>
                <a:spcPct val="150000"/>
              </a:lnSpc>
              <a:buFont typeface="+mj-lt"/>
              <a:buAutoNum type="arabicPeriod"/>
            </a:pPr>
            <a:r>
              <a:rPr lang="en-US" sz="1100" dirty="0">
                <a:solidFill>
                  <a:srgbClr val="24292F"/>
                </a:solidFill>
                <a:latin typeface="Cambria" panose="02040503050406030204" pitchFamily="18" charset="0"/>
                <a:ea typeface="Cambria" panose="02040503050406030204" pitchFamily="18" charset="0"/>
              </a:rPr>
              <a:t>Then export the Entity Relationship Diagram (ERD) in the form of an image by setting the data type and naming the columns between interconnected tables.</a:t>
            </a:r>
            <a:endParaRPr lang="en-US" sz="1100" i="0" dirty="0">
              <a:solidFill>
                <a:srgbClr val="24292F"/>
              </a:solidFill>
              <a:effectLst/>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754122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723000" y="0"/>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Preparation</a:t>
            </a:r>
            <a:endParaRPr b="1" dirty="0"/>
          </a:p>
        </p:txBody>
      </p:sp>
      <p:sp>
        <p:nvSpPr>
          <p:cNvPr id="115" name="Google Shape;115;p27"/>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hlinkClick r:id="rId3"/>
              </a:rPr>
              <a:t>View or Download ERD here</a:t>
            </a:r>
            <a:endParaRPr sz="1100" dirty="0">
              <a:solidFill>
                <a:srgbClr val="000000"/>
              </a:solidFill>
            </a:endParaRPr>
          </a:p>
          <a:p>
            <a:pPr marL="0" lvl="0" indent="0" algn="r" rtl="0">
              <a:lnSpc>
                <a:spcPct val="100000"/>
              </a:lnSpc>
              <a:spcBef>
                <a:spcPts val="0"/>
              </a:spcBef>
              <a:spcAft>
                <a:spcPts val="0"/>
              </a:spcAft>
              <a:buNone/>
            </a:pPr>
            <a:r>
              <a:rPr lang="en-US" sz="1100" dirty="0">
                <a:solidFill>
                  <a:srgbClr val="000000"/>
                </a:solidFill>
                <a:hlinkClick r:id="rId4"/>
              </a:rPr>
              <a:t>The complete query can be seen here</a:t>
            </a:r>
            <a:endParaRPr sz="1100" dirty="0">
              <a:solidFill>
                <a:srgbClr val="000000"/>
              </a:solidFill>
            </a:endParaRPr>
          </a:p>
        </p:txBody>
      </p:sp>
      <p:pic>
        <p:nvPicPr>
          <p:cNvPr id="5" name="Picture 4">
            <a:extLst>
              <a:ext uri="{FF2B5EF4-FFF2-40B4-BE49-F238E27FC236}">
                <a16:creationId xmlns:a16="http://schemas.microsoft.com/office/drawing/2014/main" id="{59621A8A-D0F1-4D8D-8103-A343B92DE63F}"/>
              </a:ext>
            </a:extLst>
          </p:cNvPr>
          <p:cNvPicPr>
            <a:picLocks noChangeAspect="1"/>
          </p:cNvPicPr>
          <p:nvPr/>
        </p:nvPicPr>
        <p:blipFill>
          <a:blip r:embed="rId5"/>
          <a:stretch>
            <a:fillRect/>
          </a:stretch>
        </p:blipFill>
        <p:spPr>
          <a:xfrm>
            <a:off x="1945226" y="1097362"/>
            <a:ext cx="4711285" cy="3448143"/>
          </a:xfrm>
          <a:prstGeom prst="rect">
            <a:avLst/>
          </a:prstGeom>
          <a:ln w="12700">
            <a:solidFill>
              <a:schemeClr val="bg2"/>
            </a:solidFill>
          </a:ln>
        </p:spPr>
      </p:pic>
      <p:sp>
        <p:nvSpPr>
          <p:cNvPr id="10" name="TextBox 9">
            <a:extLst>
              <a:ext uri="{FF2B5EF4-FFF2-40B4-BE49-F238E27FC236}">
                <a16:creationId xmlns:a16="http://schemas.microsoft.com/office/drawing/2014/main" id="{19A33F63-18A5-4198-9251-93FFE972EA6E}"/>
              </a:ext>
            </a:extLst>
          </p:cNvPr>
          <p:cNvSpPr txBox="1"/>
          <p:nvPr/>
        </p:nvSpPr>
        <p:spPr>
          <a:xfrm>
            <a:off x="1945226" y="4620300"/>
            <a:ext cx="4711284" cy="307777"/>
          </a:xfrm>
          <a:prstGeom prst="rect">
            <a:avLst/>
          </a:prstGeom>
          <a:noFill/>
        </p:spPr>
        <p:txBody>
          <a:bodyPr wrap="square">
            <a:spAutoFit/>
          </a:bodyPr>
          <a:lstStyle/>
          <a:p>
            <a:pPr algn="ctr"/>
            <a:r>
              <a:rPr lang="en-ID" b="1" i="0" dirty="0">
                <a:solidFill>
                  <a:srgbClr val="404040"/>
                </a:solidFill>
                <a:effectLst/>
                <a:latin typeface="Cambria" panose="02040503050406030204" pitchFamily="18" charset="0"/>
                <a:ea typeface="Cambria" panose="02040503050406030204" pitchFamily="18" charset="0"/>
              </a:rPr>
              <a:t>Figure 2. Entity Relationship Diagram (ERD)</a:t>
            </a:r>
            <a:endParaRPr lang="en-ID" b="1" dirty="0">
              <a:latin typeface="Cambria" panose="02040503050406030204" pitchFamily="18" charset="0"/>
              <a:ea typeface="Cambria" panose="02040503050406030204" pitchFamily="18" charset="0"/>
            </a:endParaRPr>
          </a:p>
        </p:txBody>
      </p:sp>
      <p:sp>
        <p:nvSpPr>
          <p:cNvPr id="2" name="TextBox 1">
            <a:extLst>
              <a:ext uri="{FF2B5EF4-FFF2-40B4-BE49-F238E27FC236}">
                <a16:creationId xmlns:a16="http://schemas.microsoft.com/office/drawing/2014/main" id="{17AC2D9B-5A37-458D-889C-7BE5CE8FAC08}"/>
              </a:ext>
            </a:extLst>
          </p:cNvPr>
          <p:cNvSpPr txBox="1"/>
          <p:nvPr/>
        </p:nvSpPr>
        <p:spPr>
          <a:xfrm>
            <a:off x="0" y="572700"/>
            <a:ext cx="9144000" cy="738664"/>
          </a:xfrm>
          <a:prstGeom prst="rect">
            <a:avLst/>
          </a:prstGeom>
          <a:noFill/>
        </p:spPr>
        <p:txBody>
          <a:bodyPr wrap="square" rtlCol="0">
            <a:spAutoFit/>
          </a:bodyPr>
          <a:lstStyle/>
          <a:p>
            <a:r>
              <a:rPr lang="en-US" dirty="0">
                <a:latin typeface="Cambria" panose="02040503050406030204" pitchFamily="18" charset="0"/>
                <a:ea typeface="Cambria" panose="02040503050406030204" pitchFamily="18" charset="0"/>
              </a:rPr>
              <a:t>After making adjustments to the Primary Key (PK) and Foreign Key (FK), the following ERD results are generated as shown in figure 2.</a:t>
            </a:r>
          </a:p>
          <a:p>
            <a:endParaRPr lang="en-US"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90016200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1833</TotalTime>
  <Words>439</Words>
  <Application>Microsoft Office PowerPoint</Application>
  <PresentationFormat>On-screen Show (16:9)</PresentationFormat>
  <Paragraphs>27</Paragraphs>
  <Slides>5</Slides>
  <Notes>5</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5</vt:i4>
      </vt:variant>
    </vt:vector>
  </HeadingPairs>
  <TitlesOfParts>
    <vt:vector size="9" baseType="lpstr">
      <vt:lpstr>Arial</vt:lpstr>
      <vt:lpstr>Cambria</vt:lpstr>
      <vt:lpstr>Simple Light</vt:lpstr>
      <vt:lpstr>Simple Light</vt:lpstr>
      <vt:lpstr>Analyzing eCommerce Business Performance with SQL</vt:lpstr>
      <vt:lpstr>Overview</vt:lpstr>
      <vt:lpstr>Analyzing eCommerce Business Performance with SQL</vt:lpstr>
      <vt:lpstr>Data Preparation</vt:lpstr>
      <vt:lpstr>Data Preparation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eCommerce Business Performance with SQL</dc:title>
  <cp:lastModifiedBy>Hafidz Alawy</cp:lastModifiedBy>
  <cp:revision>19</cp:revision>
  <dcterms:modified xsi:type="dcterms:W3CDTF">2023-06-07T06:05:27Z</dcterms:modified>
</cp:coreProperties>
</file>